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9" r:id="rId5"/>
    <p:sldId id="258" r:id="rId6"/>
    <p:sldId id="262" r:id="rId7"/>
    <p:sldId id="263" r:id="rId8"/>
    <p:sldId id="261" r:id="rId9"/>
    <p:sldId id="264" r:id="rId10"/>
    <p:sldId id="265" r:id="rId11"/>
    <p:sldId id="268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30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33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3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68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8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18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66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95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56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28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48052-DE7C-4E9A-9142-93F78916B956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11FAE-4C27-464C-B08B-B9CEEA644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22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0%BE%D1%8D%D1%84%D1%84%D0%B8%D1%86%D0%B8%D0%B5%D0%BD%D1%82_%D0%BF%D0%BE%D0%BB%D0%B5%D0%B7%D0%BD%D0%BE%D0%B3%D0%BE_%D0%B4%D0%B5%D0%B9%D1%81%D1%82%D0%B2%D0%B8%D1%8F" TargetMode="External"/><Relationship Id="rId3" Type="http://schemas.openxmlformats.org/officeDocument/2006/relationships/hyperlink" Target="https://ru.wikipedia.org/wiki/%D0%A0%D0%B0%D0%B1%D0%BE%D1%87%D0%B5%D0%B5_%D1%82%D0%B5%D0%BB%D0%BE" TargetMode="External"/><Relationship Id="rId7" Type="http://schemas.openxmlformats.org/officeDocument/2006/relationships/hyperlink" Target="https://ru.wikipedia.org/wiki/%D0%A8%D1%83%D0%BC" TargetMode="External"/><Relationship Id="rId2" Type="http://schemas.openxmlformats.org/officeDocument/2006/relationships/hyperlink" Target="https://ru.wikipedia.org/wiki/%D0%A2%D0%B5%D0%BF%D0%BB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2%D0%BE%D0%B7%D0%B4%D1%83%D1%88%D0%BD%D0%BE%D0%B5_%D0%BE%D1%85%D0%BB%D0%B0%D0%B6%D0%B4%D0%B5%D0%BD%D0%B8%D0%B5" TargetMode="External"/><Relationship Id="rId5" Type="http://schemas.openxmlformats.org/officeDocument/2006/relationships/hyperlink" Target="https://ru.wikipedia.org/wiki/%D0%9E%D1%85%D0%BB%D0%B0%D0%B6%D0%B4%D0%B0%D1%8E%D1%89%D0%B0%D1%8F_%D0%B6%D0%B8%D0%B4%D0%BA%D0%BE%D1%81%D1%82%D1%8C" TargetMode="External"/><Relationship Id="rId4" Type="http://schemas.openxmlformats.org/officeDocument/2006/relationships/hyperlink" Target="https://ru.wikipedia.org/wiki/%D0%A6%D0%B8%D1%80%D0%BA%D1%83%D0%BB%D1%8F%D1%86%D0%B8%D1%8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xumuk.ru/encyklopedia/1914.html" TargetMode="External"/><Relationship Id="rId3" Type="http://schemas.openxmlformats.org/officeDocument/2006/relationships/hyperlink" Target="http://www.xumuk.ru/bse/2315.html" TargetMode="External"/><Relationship Id="rId7" Type="http://schemas.openxmlformats.org/officeDocument/2006/relationships/hyperlink" Target="http://www.xumuk.ru/encyklopedia/2/2754.html" TargetMode="External"/><Relationship Id="rId2" Type="http://schemas.openxmlformats.org/officeDocument/2006/relationships/hyperlink" Target="http://www.xumuk.ru/encyklopedia/2115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xumuk.ru/encyklopedia/2/3246.html" TargetMode="External"/><Relationship Id="rId5" Type="http://schemas.openxmlformats.org/officeDocument/2006/relationships/hyperlink" Target="http://www.xumuk.ru/encyklopedia/2609.html" TargetMode="External"/><Relationship Id="rId4" Type="http://schemas.openxmlformats.org/officeDocument/2006/relationships/hyperlink" Target="http://www.xumuk.ru/encyklopedia/2/4112.html" TargetMode="External"/><Relationship Id="rId9" Type="http://schemas.openxmlformats.org/officeDocument/2006/relationships/hyperlink" Target="http://www.xumuk.ru/encyklopedia/191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b="1" dirty="0">
                <a:solidFill>
                  <a:prstClr val="black"/>
                </a:solidFill>
                <a:latin typeface="Calibri"/>
              </a:rPr>
              <a:t>Промышленный катализ в нефтепереработке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93120"/>
          </a:xfrm>
        </p:spPr>
        <p:txBody>
          <a:bodyPr>
            <a:noAutofit/>
          </a:bodyPr>
          <a:lstStyle/>
          <a:p>
            <a:r>
              <a:rPr lang="kk-KZ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4. Лабораторные реакторы для каталитичсекого исследования. стендовые трубчатые реакторы, термосифонные реакторы, реакторы жидкостного охлаждени, безградиентные реакторы. Принципы конструкции безградиентных реакторов.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41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047-5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218" y="403762"/>
            <a:ext cx="4393870" cy="596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081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самоконтроля: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Какие лабораторные </a:t>
            </a:r>
            <a:r>
              <a:rPr lang="ru-RU" dirty="0"/>
              <a:t>реакторы для </a:t>
            </a:r>
            <a:r>
              <a:rPr lang="ru-RU" dirty="0" err="1"/>
              <a:t>каталитичсекого</a:t>
            </a:r>
            <a:r>
              <a:rPr lang="ru-RU" dirty="0"/>
              <a:t> </a:t>
            </a:r>
            <a:r>
              <a:rPr lang="ru-RU" dirty="0" smtClean="0"/>
              <a:t>исследования вы знаете. Опишите их.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Опишите стендовые </a:t>
            </a:r>
            <a:r>
              <a:rPr lang="ru-RU" dirty="0"/>
              <a:t>трубчатые реакторы, термосифонные реакторы, реакторы жидкостного </a:t>
            </a:r>
            <a:r>
              <a:rPr lang="ru-RU" dirty="0" err="1"/>
              <a:t>охлаждени</a:t>
            </a:r>
            <a:r>
              <a:rPr lang="ru-RU" dirty="0"/>
              <a:t>, </a:t>
            </a:r>
            <a:r>
              <a:rPr lang="ru-RU" dirty="0" err="1"/>
              <a:t>безградиентные</a:t>
            </a:r>
            <a:r>
              <a:rPr lang="ru-RU" dirty="0"/>
              <a:t> </a:t>
            </a:r>
            <a:r>
              <a:rPr lang="ru-RU" dirty="0" smtClean="0"/>
              <a:t>реакторы.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Назовите принципы </a:t>
            </a:r>
            <a:r>
              <a:rPr lang="ru-RU" dirty="0"/>
              <a:t>конструкции </a:t>
            </a:r>
            <a:r>
              <a:rPr lang="ru-RU" dirty="0" err="1"/>
              <a:t>безградиентных</a:t>
            </a:r>
            <a:r>
              <a:rPr lang="ru-RU" dirty="0"/>
              <a:t> реакторов.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2339046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k-KZ" dirty="0" smtClean="0"/>
              <a:t>Иванова</a:t>
            </a:r>
            <a:r>
              <a:rPr lang="kk-KZ" dirty="0"/>
              <a:t>, Л.В.	Технология переработки нефти и газа: [Учеб. пособие для нефт. техникумов] М.: Химия, 1966.- 419 с</a:t>
            </a:r>
            <a:r>
              <a:rPr lang="kk-KZ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Капустин В.М. Технология переработки нефти. В 4-х частях. Часть первая Первичная переработка нефти. М.: </a:t>
            </a:r>
            <a:r>
              <a:rPr lang="ru-RU" dirty="0" err="1"/>
              <a:t>КолосС</a:t>
            </a:r>
            <a:r>
              <a:rPr lang="ru-RU" dirty="0"/>
              <a:t>, 2012. 456с.</a:t>
            </a:r>
          </a:p>
        </p:txBody>
      </p:sp>
    </p:spTree>
    <p:extLst>
      <p:ext uri="{BB962C8B-B14F-4D97-AF65-F5344CB8AC3E}">
        <p14:creationId xmlns:p14="http://schemas.microsoft.com/office/powerpoint/2010/main" val="120106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лекции: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Ознакомление с лабораторными установками каталитического исследования.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24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8135"/>
            <a:ext cx="10515600" cy="58088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аппаратах этого типа поверхности охлаждения расположены параллельно движению реагентов и таким образом отвод или подвод тепла осуществляется по мере его выделения или поглощения.</a:t>
            </a: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Конструктивно реакторы могут быть выполнены в виде трубчатого аппарата с охлаждающей рубашкой около каждой трубки. Могут быть трубчатые реакторы с общей охлаждающей рубашкой (реактор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кожухо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-трубного типа с размещением катализатора в трубках или межтрубном пространстве). Могут быть аппараты с двойными трубками, когда слой катализатора имеет кольцевое сечение. Такой аппарат находит применение в полимеризации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пропанпропилиновой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фракции. Аппарат состоит из отдельных секций. Их может быть до 12. Процесс происходит при 260</a:t>
            </a:r>
            <a:r>
              <a:rPr lang="ru-RU" b="0" i="0" baseline="30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0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С, давлении 7 МПа. Внутренний диаметр трубы составляет 150 мм. Высота отдельного элемента 14 м. Достоинством такого аппарата является возможность применения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хладоагента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высокого давления (кипящая вода под давлением). Недостатком является его малая производительность, большая занимаемая площадь, неудобство выгрузки катализатора.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6242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acp.web.tstu.ru/12/Image1737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982" y="344384"/>
            <a:ext cx="3847605" cy="4803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27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стендовые трубчатые реакторы,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559" y="296883"/>
            <a:ext cx="7718960" cy="579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147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8135"/>
            <a:ext cx="10515600" cy="5808828"/>
          </a:xfrm>
        </p:spPr>
        <p:txBody>
          <a:bodyPr/>
          <a:lstStyle/>
          <a:p>
            <a:r>
              <a:rPr lang="ru-RU" b="1" i="0" dirty="0" smtClean="0">
                <a:effectLst/>
                <a:latin typeface="Arial" panose="020B0604020202020204" pitchFamily="34" charset="0"/>
              </a:rPr>
              <a:t>Жидкостное охлаждение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 — отвод излишнего </a:t>
            </a:r>
            <a:r>
              <a:rPr lang="ru-RU" b="0" i="0" strike="noStrike" dirty="0" smtClean="0">
                <a:effectLst/>
                <a:latin typeface="Arial" panose="020B0604020202020204" pitchFamily="34" charset="0"/>
                <a:hlinkClick r:id="rId2" tooltip="Тепло"/>
              </a:rPr>
              <a:t>тепла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 от </a:t>
            </a:r>
            <a:r>
              <a:rPr lang="ru-RU" b="0" i="0" strike="noStrike" dirty="0" smtClean="0">
                <a:effectLst/>
                <a:latin typeface="Arial" panose="020B0604020202020204" pitchFamily="34" charset="0"/>
                <a:hlinkClick r:id="rId3" tooltip="Рабочее тело"/>
              </a:rPr>
              <a:t>рабочего тела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 посредством контакта с </a:t>
            </a:r>
            <a:r>
              <a:rPr lang="ru-RU" b="0" i="0" strike="noStrike" dirty="0" smtClean="0">
                <a:effectLst/>
                <a:latin typeface="Arial" panose="020B0604020202020204" pitchFamily="34" charset="0"/>
                <a:hlinkClick r:id="rId4" tooltip="Циркуляция"/>
              </a:rPr>
              <a:t>циркулирующей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 </a:t>
            </a:r>
            <a:r>
              <a:rPr lang="ru-RU" b="0" i="0" strike="noStrike" dirty="0" smtClean="0">
                <a:effectLst/>
                <a:latin typeface="Arial" panose="020B0604020202020204" pitchFamily="34" charset="0"/>
                <a:hlinkClick r:id="rId5" tooltip="Охлаждающая жидкость"/>
              </a:rPr>
              <a:t>охлаждающей жидкостью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ru-RU" b="0" i="0" dirty="0" smtClean="0">
                <a:effectLst/>
                <a:latin typeface="Arial" panose="020B0604020202020204" pitchFamily="34" charset="0"/>
              </a:rPr>
              <a:t>Главными преимуществами этой схемы по сравнению с </a:t>
            </a:r>
            <a:r>
              <a:rPr lang="ru-RU" b="0" i="0" strike="noStrike" dirty="0" smtClean="0">
                <a:effectLst/>
                <a:latin typeface="Arial" panose="020B0604020202020204" pitchFamily="34" charset="0"/>
                <a:hlinkClick r:id="rId6" tooltip="Воздушное охлаждение"/>
              </a:rPr>
              <a:t>воздушным охлаждением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 являются способность отводить большее количество тепла, меньший размер и более низкий уровень </a:t>
            </a:r>
            <a:r>
              <a:rPr lang="ru-RU" b="0" i="0" strike="noStrike" dirty="0" smtClean="0">
                <a:effectLst/>
                <a:latin typeface="Arial" panose="020B0604020202020204" pitchFamily="34" charset="0"/>
                <a:hlinkClick r:id="rId7" tooltip="Шум"/>
              </a:rPr>
              <a:t>шума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. Термоэлектрические или химические схемы охлаждения не дают подобной производительности и </a:t>
            </a:r>
            <a:r>
              <a:rPr lang="ru-RU" b="0" i="0" strike="noStrike" dirty="0" smtClean="0">
                <a:effectLst/>
                <a:latin typeface="Arial" panose="020B0604020202020204" pitchFamily="34" charset="0"/>
                <a:hlinkClick r:id="rId8" tooltip="Коэффициент полезного действия"/>
              </a:rPr>
              <a:t>КПД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71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6260"/>
            <a:ext cx="10515600" cy="58207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Реакторы с жидкостным охлаждением  активно применяют в различных отраслях промышленности: морская, ветроэнергетика. Оборудование этого производителя заслуженно занимает лидирующие позиции на рынке.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Trafotek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одна из первых компаний, которая начала разрабатывать реакторы с жидкостным охлаждением. За время работы в этом направлении инженеры создали множество моделей устройств, предназначенных для повышения эффективности работы электродвигателя.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Реакторы с жидкостным охлаждением  могут быть с охлаждением прямого и непрямого типа. Они могут быть использованы в специфических условиях, при экстремальных температурах, давлении и прочее. В ограниченном пространстве реакторы с жидкостным охлаждением станут прекрасной защитой для дорогостоящего оборудования, позволят исключить аварийные ситуации. Габаритные размеры устройств могут быть значительно ниже – до 70%, если сравнивать с реактором с естественным охлаждением.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644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commons/2/22/PressurizedWaterReactor_ru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922" y="439387"/>
            <a:ext cx="8372103" cy="528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532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3761"/>
            <a:ext cx="10515600" cy="577320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ts val="1600"/>
              </a:lnSpc>
              <a:spcBef>
                <a:spcPts val="700"/>
              </a:spcBef>
              <a:spcAft>
                <a:spcPts val="700"/>
              </a:spcAft>
            </a:pP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БЕЗГРАДИЕНТНЫЙ РЕАКТОР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лаб. прибор для измерения скоростей хим. р-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проточный реактор, в к-ром </a:t>
            </a:r>
            <a:r>
              <a:rPr lang="ru-RU" b="0" i="0" u="none" strike="noStrike" dirty="0" smtClean="0">
                <a:solidFill>
                  <a:srgbClr val="0046B9"/>
                </a:solidFill>
                <a:effectLst/>
                <a:latin typeface="Arial" panose="020B0604020202020204" pitchFamily="34" charset="0"/>
                <a:hlinkClick r:id="rId2" tooltip="Химическая энциклопедия"/>
              </a:rPr>
              <a:t>концентрации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u="none" strike="noStrike" dirty="0" smtClean="0">
                <a:solidFill>
                  <a:srgbClr val="0046B9"/>
                </a:solidFill>
                <a:effectLst/>
                <a:latin typeface="Arial" panose="020B0604020202020204" pitchFamily="34" charset="0"/>
                <a:hlinkClick r:id="rId3" tooltip="БСЭ"/>
              </a:rPr>
              <a:t>реагентов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и т-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одинаковы по всему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реакц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пространству, благодаря чему скорость р-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ции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определяется наиб. просто. Условия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безградиентном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реакторе называют режимом идеального </a:t>
            </a:r>
            <a:r>
              <a:rPr lang="ru-RU" b="0" i="0" u="none" strike="noStrike" dirty="0" smtClean="0">
                <a:solidFill>
                  <a:srgbClr val="0046B9"/>
                </a:solidFill>
                <a:effectLst/>
                <a:latin typeface="Arial" panose="020B0604020202020204" pitchFamily="34" charset="0"/>
                <a:hlinkClick r:id="rId4" tooltip="Химическая энциклопедия"/>
              </a:rPr>
              <a:t>смешения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>
              <a:lnSpc>
                <a:spcPts val="1600"/>
              </a:lnSpc>
              <a:spcBef>
                <a:spcPts val="700"/>
              </a:spcBef>
              <a:spcAft>
                <a:spcPts val="700"/>
              </a:spcAft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Для жидкофазных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гомог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р-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безградиентность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проточного реактора осуществляется с помощью </a:t>
            </a:r>
            <a:r>
              <a:rPr lang="ru-RU" b="0" i="0" u="none" strike="noStrike" dirty="0" smtClean="0">
                <a:solidFill>
                  <a:srgbClr val="0046B9"/>
                </a:solidFill>
                <a:effectLst/>
                <a:latin typeface="Arial" panose="020B0604020202020204" pitchFamily="34" charset="0"/>
                <a:hlinkClick r:id="rId5" tooltip="Химическая энциклопедия"/>
              </a:rPr>
              <a:t>мешалки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при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гомог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газовых р-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циях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достаточное </a:t>
            </a:r>
            <a:r>
              <a:rPr lang="ru-RU" b="0" i="0" u="none" strike="noStrike" dirty="0" smtClean="0">
                <a:solidFill>
                  <a:srgbClr val="0046B9"/>
                </a:solidFill>
                <a:effectLst/>
                <a:latin typeface="Arial" panose="020B0604020202020204" pitchFamily="34" charset="0"/>
                <a:hlinkClick r:id="rId6" tooltip="Химическая энциклопедия"/>
              </a:rPr>
              <a:t>перемешивание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м. б. достигнуто тангенциальным вводом газовой смеси, вызывающим вращение содержимого реактора.</a:t>
            </a:r>
          </a:p>
          <a:p>
            <a:pPr algn="just">
              <a:lnSpc>
                <a:spcPts val="1600"/>
              </a:lnSpc>
              <a:spcBef>
                <a:spcPts val="700"/>
              </a:spcBef>
              <a:spcAft>
                <a:spcPts val="700"/>
              </a:spcAft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Кинетика газовых гетерогенно-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каталитич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р-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обычно сложна, поэтому применение к их исследованию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безградиентного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реактора дает большие преимущества. Для этого М. И. Темкиным и др. в 1950 был предложен проточно-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циркуляц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метод. На схеме проточно-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циркуляц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системы (см. рис.) 1 и 2 - вход и выход газовой смеси для протока сквозь систему, 3 -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циркуляц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ru-RU" b="0" i="0" u="none" strike="noStrike" dirty="0" smtClean="0">
                <a:solidFill>
                  <a:srgbClr val="0046B9"/>
                </a:solidFill>
                <a:effectLst/>
                <a:latin typeface="Arial" panose="020B0604020202020204" pitchFamily="34" charset="0"/>
                <a:hlinkClick r:id="rId7" tooltip="Химическая энциклопедия"/>
              </a:rPr>
              <a:t>насос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с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электромагн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приводом поршня, 4 -печь и реактор с </a:t>
            </a:r>
            <a:r>
              <a:rPr lang="ru-RU" b="0" i="0" u="none" strike="noStrike" dirty="0" smtClean="0">
                <a:solidFill>
                  <a:srgbClr val="0046B9"/>
                </a:solidFill>
                <a:effectLst/>
                <a:latin typeface="Arial" panose="020B0604020202020204" pitchFamily="34" charset="0"/>
                <a:hlinkClick r:id="rId8" tooltip="Химическая энциклопедия"/>
              </a:rPr>
              <a:t>катализатором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Скорость циркуляции должна значительно (напр., в 50 раз) превышать скорость протока; этим обеспечивается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практич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отсутствие градиентов </a:t>
            </a:r>
            <a:r>
              <a:rPr lang="ru-RU" b="0" i="0" u="none" strike="noStrike" dirty="0" smtClean="0">
                <a:solidFill>
                  <a:srgbClr val="0046B9"/>
                </a:solidFill>
                <a:effectLst/>
                <a:latin typeface="Arial" panose="020B0604020202020204" pitchFamily="34" charset="0"/>
                <a:hlinkClick r:id="rId2" tooltip="Химическая энциклопедия"/>
              </a:rPr>
              <a:t>концентраций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и т-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ры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по слою зерен </a:t>
            </a:r>
            <a:r>
              <a:rPr lang="ru-RU" b="0" i="0" u="none" strike="noStrike" dirty="0" smtClean="0">
                <a:solidFill>
                  <a:srgbClr val="0046B9"/>
                </a:solidFill>
                <a:effectLst/>
                <a:latin typeface="Arial" panose="020B0604020202020204" pitchFamily="34" charset="0"/>
                <a:hlinkClick r:id="rId8" tooltip="Химическая энциклопедия"/>
              </a:rPr>
              <a:t>катализатора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Чтобы не было градиентов внутри пористых зерен </a:t>
            </a:r>
            <a:r>
              <a:rPr lang="ru-RU" b="0" i="0" u="none" strike="noStrike" dirty="0" smtClean="0">
                <a:solidFill>
                  <a:srgbClr val="0046B9"/>
                </a:solidFill>
                <a:effectLst/>
                <a:latin typeface="Arial" panose="020B0604020202020204" pitchFamily="34" charset="0"/>
                <a:hlinkClick r:id="rId8" tooltip="Химическая энциклопедия"/>
              </a:rPr>
              <a:t>катализатора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зерна должны быть достаточно малы. С др. стороны, измерения с крупными зернами позволяют определить влияние на процесс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макроскопич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факторов, что важно для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техн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ru-RU" b="0" i="0" u="none" strike="noStrike" dirty="0" smtClean="0">
                <a:solidFill>
                  <a:srgbClr val="0046B9"/>
                </a:solidFill>
                <a:effectLst/>
                <a:latin typeface="Arial" panose="020B0604020202020204" pitchFamily="34" charset="0"/>
                <a:hlinkClick r:id="rId9" tooltip="Химическая энциклопедия"/>
              </a:rPr>
              <a:t>катализа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4721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259</Words>
  <Application>Microsoft Office PowerPoint</Application>
  <PresentationFormat>Широкоэкранный</PresentationFormat>
  <Paragraphs>21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Промышленный катализ в нефтепереработке</vt:lpstr>
      <vt:lpstr>Цель лекции: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 для самоконтроля:</vt:lpstr>
      <vt:lpstr>Список литературы: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Промышленный катализ в нефтепереработке</dc:title>
  <dc:creator>Пользователь Windows</dc:creator>
  <cp:lastModifiedBy>Windows User</cp:lastModifiedBy>
  <cp:revision>7</cp:revision>
  <dcterms:created xsi:type="dcterms:W3CDTF">2018-01-11T08:01:31Z</dcterms:created>
  <dcterms:modified xsi:type="dcterms:W3CDTF">2019-11-01T13:36:47Z</dcterms:modified>
</cp:coreProperties>
</file>